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5" r:id="rId1"/>
  </p:sldMasterIdLst>
  <p:notesMasterIdLst>
    <p:notesMasterId r:id="rId10"/>
  </p:notesMasterIdLst>
  <p:sldIdLst>
    <p:sldId id="265" r:id="rId2"/>
    <p:sldId id="266" r:id="rId3"/>
    <p:sldId id="267" r:id="rId4"/>
    <p:sldId id="268" r:id="rId5"/>
    <p:sldId id="270" r:id="rId6"/>
    <p:sldId id="272" r:id="rId7"/>
    <p:sldId id="274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5"/>
    <p:restoredTop sz="94410"/>
  </p:normalViewPr>
  <p:slideViewPr>
    <p:cSldViewPr snapToGrid="0" snapToObjects="1">
      <p:cViewPr>
        <p:scale>
          <a:sx n="80" d="100"/>
          <a:sy n="80" d="100"/>
        </p:scale>
        <p:origin x="1592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51B7B-73C0-434D-9537-7A79FE0E38AA}" type="datetimeFigureOut">
              <a:rPr lang="en-US" smtClean="0"/>
              <a:t>4/6/17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F2D8D-BA5B-3A4C-94B9-62F6D5912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24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E30E2307-1E40-4E12-8716-25BFDA8E7013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61FD9D02-426E-46C9-9EE9-0DE1EF8B2838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D1D110F-3F4E-48D9-B8AA-5D0E825AFDBA}" type="datetime1">
              <a:rPr lang="en-US" smtClean="0"/>
              <a:pPr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98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  <p:sldLayoutId id="2147484147" r:id="rId12"/>
    <p:sldLayoutId id="2147484148" r:id="rId13"/>
    <p:sldLayoutId id="2147484149" r:id="rId14"/>
    <p:sldLayoutId id="2147484150" r:id="rId15"/>
    <p:sldLayoutId id="2147484151" r:id="rId16"/>
    <p:sldLayoutId id="2147484152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5" Type="http://schemas.openxmlformats.org/officeDocument/2006/relationships/image" Target="../media/image5.tiff"/><Relationship Id="rId6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l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249544" y="1656945"/>
            <a:ext cx="4485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Criteria B.  Developing ideas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851220" y="2270865"/>
            <a:ext cx="5631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1.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Develop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a design specification that clearly states the success criteria for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your solution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64042" y="304800"/>
            <a:ext cx="58569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Design </a:t>
            </a:r>
            <a:r>
              <a:rPr lang="en-US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9</a:t>
            </a:r>
            <a:r>
              <a:rPr lang="en-US" sz="2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º   </a:t>
            </a:r>
            <a:r>
              <a:rPr lang="en-US" sz="2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Unit III</a:t>
            </a:r>
          </a:p>
          <a:p>
            <a:pPr algn="r"/>
            <a:r>
              <a:rPr lang="en-US" sz="36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sport bag</a:t>
            </a:r>
            <a:endParaRPr lang="en-US" sz="3600" b="1" dirty="0">
              <a:solidFill>
                <a:schemeClr val="tx2">
                  <a:lumMod val="90000"/>
                  <a:lumOff val="10000"/>
                </a:schemeClr>
              </a:solidFill>
              <a:latin typeface="Copperplate Gothic Bold" charset="0"/>
              <a:ea typeface="Copperplate Gothic Bold" charset="0"/>
              <a:cs typeface="Copperplate Gothic Bold" charset="0"/>
            </a:endParaRPr>
          </a:p>
        </p:txBody>
      </p:sp>
      <p:sp>
        <p:nvSpPr>
          <p:cNvPr id="15" name="AutoShape 4" descr="rl.jp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594030"/>
            <a:ext cx="2314322" cy="23143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5008796"/>
            <a:ext cx="2214687" cy="17145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3511" y="3580046"/>
            <a:ext cx="2857500" cy="2857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5592" y="3580046"/>
            <a:ext cx="2857500" cy="285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196" y="457200"/>
            <a:ext cx="1940554" cy="194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27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257094"/>
              </p:ext>
            </p:extLst>
          </p:nvPr>
        </p:nvGraphicFramePr>
        <p:xfrm>
          <a:off x="529390" y="1562600"/>
          <a:ext cx="8062222" cy="4903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6232"/>
                <a:gridCol w="6325990"/>
              </a:tblGrid>
              <a:tr h="44266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Aspects to consider in a design specification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  <a:tr h="275825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Aesthetics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Consider appearance, style, </a:t>
                      </a:r>
                      <a:r>
                        <a:rPr lang="en-US" sz="1400" b="0" i="0" dirty="0" err="1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colour</a:t>
                      </a:r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, shape/form, texture, pattern, finish, layout.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259783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Cost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Is there a maximum cost? Is this a material cost/time cost/selling cost?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07909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Customer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Who it is for? What is the target user’s age, gender, socio-economic background?	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465221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Environmental considerations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Where will the solution be used? How will the design directly or indirectly affect the environment?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80198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Function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What it must do? What is its purpose? Where will the product be stored? How easily can it be used/maintained?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420303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Manufacturing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What resources are available? Are there limitations as to how this can be created? How much time is needed to create the design?	</a:t>
                      </a:r>
                    </a:p>
                  </a:txBody>
                  <a:tcPr/>
                </a:tc>
              </a:tr>
              <a:tr h="316030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Materials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What materials are available? What properties do the materials need to have?</a:t>
                      </a:r>
                    </a:p>
                  </a:txBody>
                  <a:tcPr/>
                </a:tc>
              </a:tr>
              <a:tr h="288758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Safety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What safety factors need to be incorporated into the design?</a:t>
                      </a:r>
                    </a:p>
                  </a:txBody>
                  <a:tcPr/>
                </a:tc>
              </a:tr>
              <a:tr h="481263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Size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Are there any specific sizes that need to be considered? What “human factors” need to be considered? What anthropometric data needs to be considered?	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dirty="0" smtClean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028214" y="536240"/>
            <a:ext cx="66917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b="1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ACTIVITY:  </a:t>
            </a:r>
            <a:r>
              <a:rPr lang="en-US" sz="1600" i="1" dirty="0"/>
              <a:t>Define six specifications for your Sport Bag taking in account the customer.</a:t>
            </a:r>
          </a:p>
        </p:txBody>
      </p:sp>
    </p:spTree>
    <p:extLst>
      <p:ext uri="{BB962C8B-B14F-4D97-AF65-F5344CB8AC3E}">
        <p14:creationId xmlns:p14="http://schemas.microsoft.com/office/powerpoint/2010/main" val="47362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05173"/>
              </p:ext>
            </p:extLst>
          </p:nvPr>
        </p:nvGraphicFramePr>
        <p:xfrm>
          <a:off x="514093" y="1429108"/>
          <a:ext cx="8422105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4008"/>
                <a:gridCol w="633809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Helvetica Light" charset="0"/>
                          <a:cs typeface="Helvetica Light" charset="0"/>
                        </a:rPr>
                        <a:t>Poor examples of a design specification</a:t>
                      </a:r>
                      <a:endParaRPr lang="en-US" sz="1400" b="0" i="0" dirty="0">
                        <a:latin typeface="+mn-lt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Helvetica Light" charset="0"/>
                          <a:cs typeface="Helvetica Light" charset="0"/>
                        </a:rPr>
                        <a:t>Good examples of a design specification</a:t>
                      </a:r>
                      <a:endParaRPr lang="en-US" sz="1400" b="0" i="0" dirty="0">
                        <a:latin typeface="+mn-lt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My storage device must look good/nice.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interface must look attractive.	</a:t>
                      </a:r>
                    </a:p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storage device must contrast with the furnishings of the room; so bright </a:t>
                      </a:r>
                      <a:r>
                        <a:rPr lang="en-US" sz="1400" b="0" i="0" kern="1200" dirty="0" err="1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colours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such as red, yellow and orange would work really well.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interface must appeal to my target audience; whose </a:t>
                      </a:r>
                      <a:r>
                        <a:rPr lang="en-US" sz="1400" b="0" i="0" kern="1200" dirty="0" err="1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favourite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n-US" sz="1400" b="0" i="0" kern="1200" dirty="0" err="1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colours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are hot pink and deep purple.	</a:t>
                      </a:r>
                    </a:p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It must work well.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It must function correctly.	</a:t>
                      </a:r>
                    </a:p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clock must display the time accurately.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clock must have a method to hang it on the wall.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storage device must store my </a:t>
                      </a:r>
                      <a:r>
                        <a:rPr lang="en-US" sz="1400" b="0" i="0" kern="1200" dirty="0" err="1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jewellery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collection (list the specific types of </a:t>
                      </a:r>
                      <a:r>
                        <a:rPr lang="en-US" sz="1400" b="0" i="0" kern="1200" dirty="0" err="1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jewellery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and quantity) 10 rings, 5 bracelets and 10 pendants.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All information on the web page must be accessible using 3 clicks or less.	</a:t>
                      </a:r>
                    </a:p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My storage device must be the right size.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My storage device must be able to hold 20 pencils that are 170mm long and 8mm in diameter.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images on the web page must be clear and visible when viewing from 50cm from the screen.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553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99884" y="450439"/>
            <a:ext cx="6699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2.  </a:t>
            </a:r>
            <a:r>
              <a:rPr lang="en-US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Develop 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 range of feasible design ideas that can be correctly interpreted by others</a:t>
            </a:r>
          </a:p>
        </p:txBody>
      </p:sp>
      <p:sp>
        <p:nvSpPr>
          <p:cNvPr id="3" name="Rectangle 2"/>
          <p:cNvSpPr/>
          <p:nvPr/>
        </p:nvSpPr>
        <p:spPr>
          <a:xfrm>
            <a:off x="1964458" y="1435871"/>
            <a:ext cx="71251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b="1" i="1" dirty="0" smtClean="0">
                <a:solidFill>
                  <a:schemeClr val="tx2">
                    <a:lumMod val="50000"/>
                  </a:schemeClr>
                </a:solidFill>
              </a:rPr>
              <a:t>ACTIVITY:  </a:t>
            </a:r>
            <a:r>
              <a:rPr lang="en-US" sz="1600" i="1" dirty="0"/>
              <a:t>Create three alternatives and the isometric projections for the product.</a:t>
            </a:r>
            <a:r>
              <a:rPr lang="en-US" sz="1600" i="1" dirty="0"/>
              <a:t> </a:t>
            </a:r>
            <a:endParaRPr lang="en-US" sz="1600" i="1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156" y="4519195"/>
            <a:ext cx="4038600" cy="2006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656" y="2310063"/>
            <a:ext cx="4102100" cy="1981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436" y="2653733"/>
            <a:ext cx="3589551" cy="387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2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07832" y="814079"/>
            <a:ext cx="42295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>
              <a:buAutoNum type="arabicPeriod" startAt="3"/>
            </a:pPr>
            <a:r>
              <a:rPr lang="en-US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Present 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the final chosen design </a:t>
            </a:r>
            <a:r>
              <a:rPr lang="en-US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and 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justify its selection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922121" y="2589103"/>
            <a:ext cx="3400926" cy="47400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600" b="1" i="1" dirty="0" smtClean="0">
                <a:solidFill>
                  <a:schemeClr val="tx2">
                    <a:lumMod val="50000"/>
                  </a:schemeClr>
                </a:solidFill>
              </a:rPr>
              <a:t>ACTIVITY:</a:t>
            </a:r>
            <a:r>
              <a:rPr lang="en-US" sz="1600" i="1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en-US" sz="1600" i="1" dirty="0" smtClean="0"/>
              <a:t>Evidence </a:t>
            </a:r>
            <a:r>
              <a:rPr lang="en-US" sz="1600" i="1" dirty="0"/>
              <a:t>the selection of the best option by using a comparative chart and justify it.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85525"/>
              </p:ext>
            </p:extLst>
          </p:nvPr>
        </p:nvGraphicFramePr>
        <p:xfrm>
          <a:off x="524362" y="4130250"/>
          <a:ext cx="8212974" cy="2366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416"/>
                <a:gridCol w="1521737"/>
                <a:gridCol w="789201"/>
                <a:gridCol w="1246909"/>
                <a:gridCol w="980902"/>
                <a:gridCol w="1097280"/>
                <a:gridCol w="997529"/>
              </a:tblGrid>
              <a:tr h="1008215"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Design Specifications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Incorporation of the theatre mask image.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kern="1200" dirty="0" smtClean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Use of </a:t>
                      </a:r>
                      <a:r>
                        <a:rPr lang="en-US" sz="1400" b="1" i="0" kern="1200" dirty="0" err="1" smtClean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colour</a:t>
                      </a:r>
                      <a:r>
                        <a:rPr lang="en-US" sz="1400" b="1" i="0" kern="1200" dirty="0" smtClean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Simplicity of design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Overall presentation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Logo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Total score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452861"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Design 1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3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3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6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452861"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Design 2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4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4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4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13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452861"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Design 3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830" y="193666"/>
            <a:ext cx="3754117" cy="391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5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56082" y="451193"/>
            <a:ext cx="79675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4.</a:t>
            </a: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Develop </a:t>
            </a:r>
            <a:r>
              <a:rPr lang="en-US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accurate and detailed planning drawings/diagrams</a:t>
            </a:r>
          </a:p>
          <a:p>
            <a:pPr algn="r"/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nd outline the requirements for the creation of the chosen solution</a:t>
            </a:r>
            <a:endParaRPr lang="en-US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78389" y="1766955"/>
            <a:ext cx="27343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ea typeface="Calibri" charset="0"/>
                <a:cs typeface="Times" charset="0"/>
              </a:rPr>
              <a:t>ACTIVITY:  </a:t>
            </a:r>
            <a:r>
              <a:rPr lang="en-US" i="1" dirty="0"/>
              <a:t>Develop the orthographic projections of your final design. Include a chart that specify:  quantity, materials, tools.</a:t>
            </a:r>
          </a:p>
        </p:txBody>
      </p:sp>
      <p:sp>
        <p:nvSpPr>
          <p:cNvPr id="8" name="Rectangle 7"/>
          <p:cNvSpPr/>
          <p:nvPr/>
        </p:nvSpPr>
        <p:spPr>
          <a:xfrm>
            <a:off x="6224337" y="3913715"/>
            <a:ext cx="184247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333333"/>
                </a:solidFill>
                <a:latin typeface="Helvetica Neue" charset="0"/>
              </a:rPr>
              <a:t>When designing solutions to problems, </a:t>
            </a:r>
            <a:r>
              <a:rPr lang="en-US" u="sng" dirty="0">
                <a:latin typeface="Helvetica Neue" charset="0"/>
              </a:rPr>
              <a:t>students need to ensure that they have a very clear idea of what they will create</a:t>
            </a:r>
            <a:r>
              <a:rPr lang="en-US" u="sng" dirty="0">
                <a:solidFill>
                  <a:srgbClr val="333333"/>
                </a:solidFill>
                <a:latin typeface="Helvetica Neue" charset="0"/>
              </a:rPr>
              <a:t>. </a:t>
            </a:r>
            <a:endParaRPr lang="en-US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69" y="1675284"/>
            <a:ext cx="4761987" cy="470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549" y="882316"/>
            <a:ext cx="6057401" cy="461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629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168692"/>
              </p:ext>
            </p:extLst>
          </p:nvPr>
        </p:nvGraphicFramePr>
        <p:xfrm>
          <a:off x="985088" y="1468318"/>
          <a:ext cx="7240151" cy="496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784"/>
                <a:gridCol w="1112108"/>
                <a:gridCol w="1149178"/>
                <a:gridCol w="826281"/>
                <a:gridCol w="2252800"/>
              </a:tblGrid>
              <a:tr h="370840">
                <a:tc gridSpan="5"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Parts</a:t>
                      </a:r>
                      <a:r>
                        <a:rPr lang="en-US" sz="1400" b="1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List </a:t>
                      </a:r>
                      <a:r>
                        <a:rPr lang="mr-IN" sz="1400" b="1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–</a:t>
                      </a:r>
                      <a:r>
                        <a:rPr lang="en-US" sz="1400" b="1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n-US" sz="1400" b="1" i="0" baseline="0" dirty="0" err="1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Jewerly</a:t>
                      </a:r>
                      <a:r>
                        <a:rPr lang="en-US" sz="1400" b="1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Box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Part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Material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Dimensions</a:t>
                      </a:r>
                      <a:r>
                        <a:rPr lang="en-US" sz="1400" b="0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(mm)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Quantity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Tools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Sides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Pine wood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120x80x12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Tenon Saw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Front &amp; Back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Pine wood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180x80x12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Tenon  Saw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Base &amp; </a:t>
                      </a:r>
                      <a:r>
                        <a:rPr lang="en-US" sz="1400" b="1" i="0" dirty="0" err="1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LId</a:t>
                      </a:r>
                      <a:endParaRPr lang="en-US" sz="1400" b="1" i="0" dirty="0" smtClean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  <a:p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Pine wood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120x180x12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Tenon Saw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Fabric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Blue felt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.5 square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Scissors &amp; glue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Hinges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Brass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32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Battery Drill</a:t>
                      </a:r>
                      <a:r>
                        <a:rPr lang="en-US" sz="1400" b="0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&amp; screw driver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Nails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Steel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22 long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8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Hammer &amp; Nail punch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Timber stain &amp; Vanish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-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-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-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Cloth &amp; Paint brush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Lock &amp; Key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err="1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rass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-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Battery Drill, File &amp; screw driver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Handles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Brass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-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Battery drill,</a:t>
                      </a:r>
                      <a:r>
                        <a:rPr lang="en-US" sz="1400" b="0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File &amp; screw driver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643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542</TotalTime>
  <Words>677</Words>
  <Application>Microsoft Macintosh PowerPoint</Application>
  <PresentationFormat>On-screen Show (4:3)</PresentationFormat>
  <Paragraphs>118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Calibri</vt:lpstr>
      <vt:lpstr>Copperplate Gothic Bold</vt:lpstr>
      <vt:lpstr>Corbel</vt:lpstr>
      <vt:lpstr>Helvetica Light</vt:lpstr>
      <vt:lpstr>Helvetica Neue</vt:lpstr>
      <vt:lpstr>Times</vt:lpstr>
      <vt:lpstr>Arial</vt:lpstr>
      <vt:lpstr>Parallax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ccb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ccb ccb</dc:creator>
  <cp:lastModifiedBy>Microsoft Office User</cp:lastModifiedBy>
  <cp:revision>70</cp:revision>
  <dcterms:created xsi:type="dcterms:W3CDTF">2016-08-30T13:02:41Z</dcterms:created>
  <dcterms:modified xsi:type="dcterms:W3CDTF">2017-04-06T15:00:01Z</dcterms:modified>
</cp:coreProperties>
</file>